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40915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6758B853-FA0D-473C-8891-EC202621E627}" type="datetimeFigureOut">
              <a:rPr lang="de-AT" smtClean="0"/>
              <a:t>24.09.2020</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253660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716792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65299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2340888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69748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2641473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333332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24432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191276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758B853-FA0D-473C-8891-EC202621E627}" type="datetimeFigureOut">
              <a:rPr lang="de-AT" smtClean="0"/>
              <a:t>24.09.2020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1550004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758B853-FA0D-473C-8891-EC202621E627}" type="datetimeFigureOut">
              <a:rPr lang="de-AT" smtClean="0"/>
              <a:t>24.09.2020</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203531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758B853-FA0D-473C-8891-EC202621E627}" type="datetimeFigureOut">
              <a:rPr lang="de-AT" smtClean="0"/>
              <a:t>24.09.2020</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10112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758B853-FA0D-473C-8891-EC202621E627}" type="datetimeFigureOut">
              <a:rPr lang="de-AT" smtClean="0"/>
              <a:t>24.09.2020</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301836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8B853-FA0D-473C-8891-EC202621E627}" type="datetimeFigureOut">
              <a:rPr lang="de-AT" smtClean="0"/>
              <a:t>24.09.2020</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1737856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758B853-FA0D-473C-8891-EC202621E627}" type="datetimeFigureOut">
              <a:rPr lang="de-AT" smtClean="0"/>
              <a:t>24.09.2020</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3466949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758B853-FA0D-473C-8891-EC202621E627}" type="datetimeFigureOut">
              <a:rPr lang="de-AT" smtClean="0"/>
              <a:t>24.09.2020</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1AF4642D-37C8-4B7D-8A36-D05BE47F9E72}" type="slidenum">
              <a:rPr lang="de-AT" smtClean="0"/>
              <a:t>‹Nr.›</a:t>
            </a:fld>
            <a:endParaRPr lang="de-AT"/>
          </a:p>
        </p:txBody>
      </p:sp>
    </p:spTree>
    <p:extLst>
      <p:ext uri="{BB962C8B-B14F-4D97-AF65-F5344CB8AC3E}">
        <p14:creationId xmlns:p14="http://schemas.microsoft.com/office/powerpoint/2010/main" val="142377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758B853-FA0D-473C-8891-EC202621E627}" type="datetimeFigureOut">
              <a:rPr lang="de-AT" smtClean="0"/>
              <a:t>24.09.2020</a:t>
            </a:fld>
            <a:endParaRPr lang="de-A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de-A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AF4642D-37C8-4B7D-8A36-D05BE47F9E72}" type="slidenum">
              <a:rPr lang="de-AT" smtClean="0"/>
              <a:t>‹Nr.›</a:t>
            </a:fld>
            <a:endParaRPr lang="de-AT"/>
          </a:p>
        </p:txBody>
      </p:sp>
    </p:spTree>
    <p:extLst>
      <p:ext uri="{BB962C8B-B14F-4D97-AF65-F5344CB8AC3E}">
        <p14:creationId xmlns:p14="http://schemas.microsoft.com/office/powerpoint/2010/main" val="9835098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1AC050-E436-4D6B-8799-AF8D3CBE8473}"/>
              </a:ext>
            </a:extLst>
          </p:cNvPr>
          <p:cNvSpPr>
            <a:spLocks noGrp="1"/>
          </p:cNvSpPr>
          <p:nvPr>
            <p:ph type="ctrTitle"/>
          </p:nvPr>
        </p:nvSpPr>
        <p:spPr/>
        <p:txBody>
          <a:bodyPr>
            <a:normAutofit fontScale="90000"/>
          </a:bodyPr>
          <a:lstStyle/>
          <a:p>
            <a:r>
              <a:rPr lang="de-AT" dirty="0"/>
              <a:t>Vorteile und Nachteile von Content Management Systemen (CMS)</a:t>
            </a:r>
          </a:p>
        </p:txBody>
      </p:sp>
      <p:sp>
        <p:nvSpPr>
          <p:cNvPr id="3" name="Untertitel 2">
            <a:extLst>
              <a:ext uri="{FF2B5EF4-FFF2-40B4-BE49-F238E27FC236}">
                <a16:creationId xmlns:a16="http://schemas.microsoft.com/office/drawing/2014/main" id="{4F970A4D-7497-4586-B920-ADCD39E380CE}"/>
              </a:ext>
            </a:extLst>
          </p:cNvPr>
          <p:cNvSpPr>
            <a:spLocks noGrp="1"/>
          </p:cNvSpPr>
          <p:nvPr>
            <p:ph type="subTitle" idx="1"/>
          </p:nvPr>
        </p:nvSpPr>
        <p:spPr/>
        <p:txBody>
          <a:bodyPr/>
          <a:lstStyle/>
          <a:p>
            <a:r>
              <a:rPr lang="de-AT" dirty="0"/>
              <a:t>© Nikolaus Wolf</a:t>
            </a:r>
          </a:p>
        </p:txBody>
      </p:sp>
    </p:spTree>
    <p:extLst>
      <p:ext uri="{BB962C8B-B14F-4D97-AF65-F5344CB8AC3E}">
        <p14:creationId xmlns:p14="http://schemas.microsoft.com/office/powerpoint/2010/main" val="240916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1029" name="Straight Connector 70">
            <a:extLst>
              <a:ext uri="{FF2B5EF4-FFF2-40B4-BE49-F238E27FC236}">
                <a16:creationId xmlns:a16="http://schemas.microsoft.com/office/drawing/2014/main" id="{8FD48FB1-66D8-4676-B0AA-C139A1DB78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0" name="Straight Connector 72">
            <a:extLst>
              <a:ext uri="{FF2B5EF4-FFF2-40B4-BE49-F238E27FC236}">
                <a16:creationId xmlns:a16="http://schemas.microsoft.com/office/drawing/2014/main" id="{F033F5AE-6728-4F19-8DED-658E674B3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1" name="Straight Connector 74">
            <a:extLst>
              <a:ext uri="{FF2B5EF4-FFF2-40B4-BE49-F238E27FC236}">
                <a16:creationId xmlns:a16="http://schemas.microsoft.com/office/drawing/2014/main" id="{82C7D74A-18BA-4709-A808-44E8815C4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2" name="Straight Connector 76">
            <a:extLst>
              <a:ext uri="{FF2B5EF4-FFF2-40B4-BE49-F238E27FC236}">
                <a16:creationId xmlns:a16="http://schemas.microsoft.com/office/drawing/2014/main" id="{B5164A3F-1561-4039-8185-AB0EEB713E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3" name="Straight Connector 78">
            <a:extLst>
              <a:ext uri="{FF2B5EF4-FFF2-40B4-BE49-F238E27FC236}">
                <a16:creationId xmlns:a16="http://schemas.microsoft.com/office/drawing/2014/main" id="{2A35DB53-42BE-460E-9CA1-1294C98463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034" name="Rectangle 80">
            <a:extLst>
              <a:ext uri="{FF2B5EF4-FFF2-40B4-BE49-F238E27FC236}">
                <a16:creationId xmlns:a16="http://schemas.microsoft.com/office/drawing/2014/main" id="{58A973E8-C2D4-4C81-8ADE-C5C021A61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2463D4F-5601-4448-A157-42A6E2856442}"/>
              </a:ext>
            </a:extLst>
          </p:cNvPr>
          <p:cNvSpPr>
            <a:spLocks noGrp="1"/>
          </p:cNvSpPr>
          <p:nvPr>
            <p:ph type="title"/>
          </p:nvPr>
        </p:nvSpPr>
        <p:spPr>
          <a:xfrm>
            <a:off x="665641" y="4473679"/>
            <a:ext cx="9552558" cy="1233251"/>
          </a:xfrm>
        </p:spPr>
        <p:txBody>
          <a:bodyPr vert="horz" lIns="91440" tIns="45720" rIns="91440" bIns="45720" rtlCol="0" anchor="b">
            <a:normAutofit/>
          </a:bodyPr>
          <a:lstStyle/>
          <a:p>
            <a:pPr>
              <a:lnSpc>
                <a:spcPct val="90000"/>
              </a:lnSpc>
            </a:pPr>
            <a:r>
              <a:rPr lang="en-US" sz="4100"/>
              <a:t>Ich werde heute das CMS Wix vorstellen</a:t>
            </a:r>
          </a:p>
        </p:txBody>
      </p:sp>
      <p:grpSp>
        <p:nvGrpSpPr>
          <p:cNvPr id="1035" name="Group 82">
            <a:extLst>
              <a:ext uri="{FF2B5EF4-FFF2-40B4-BE49-F238E27FC236}">
                <a16:creationId xmlns:a16="http://schemas.microsoft.com/office/drawing/2014/main" id="{A08E251A-5371-4E82-A0F3-2CA0C15AB0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84" name="Straight Connector 83">
              <a:extLst>
                <a:ext uri="{FF2B5EF4-FFF2-40B4-BE49-F238E27FC236}">
                  <a16:creationId xmlns:a16="http://schemas.microsoft.com/office/drawing/2014/main" id="{D31AC21F-237B-4CA8-BC96-29F3607FAB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6" name="Straight Connector 84">
              <a:extLst>
                <a:ext uri="{FF2B5EF4-FFF2-40B4-BE49-F238E27FC236}">
                  <a16:creationId xmlns:a16="http://schemas.microsoft.com/office/drawing/2014/main" id="{9959094C-A1B3-4AD4-9AAE-0FCDDD7984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D5EC0EFA-8A7F-4299-A623-3EE741461BA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965D7216-F9AF-42BE-99AD-1904DEF69C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CDE3349B-AD7F-48C8-9300-D81D694367B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90" name="Snip Diagonal Corner Rectangle 12">
            <a:extLst>
              <a:ext uri="{FF2B5EF4-FFF2-40B4-BE49-F238E27FC236}">
                <a16:creationId xmlns:a16="http://schemas.microsoft.com/office/drawing/2014/main" id="{E05CABE9-5E7C-4773-BFCD-24B199FA1A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251" y="690851"/>
            <a:ext cx="9615670" cy="3607302"/>
          </a:xfrm>
          <a:prstGeom prst="snip2DiagRect">
            <a:avLst>
              <a:gd name="adj1" fmla="val 12305"/>
              <a:gd name="adj2" fmla="val 0"/>
            </a:avLst>
          </a:prstGeom>
          <a:solidFill>
            <a:schemeClr val="tx1"/>
          </a:solidFill>
          <a:ln>
            <a:solidFill>
              <a:srgbClr val="FFFFFF">
                <a:alpha val="40000"/>
              </a:srgbClr>
            </a:soli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12746EFF-11E2-4DD1-80B4-AEFB211B02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8867"/>
          <a:stretch/>
        </p:blipFill>
        <p:spPr bwMode="auto">
          <a:xfrm>
            <a:off x="834934" y="854087"/>
            <a:ext cx="9290304" cy="3280831"/>
          </a:xfrm>
          <a:custGeom>
            <a:avLst/>
            <a:gdLst/>
            <a:ahLst/>
            <a:cxnLst/>
            <a:rect l="l" t="t" r="r" b="b"/>
            <a:pathLst>
              <a:path w="9290304" h="3280831">
                <a:moveTo>
                  <a:pt x="402071" y="0"/>
                </a:moveTo>
                <a:lnTo>
                  <a:pt x="9290304" y="0"/>
                </a:lnTo>
                <a:lnTo>
                  <a:pt x="9290304" y="2876895"/>
                </a:lnTo>
                <a:lnTo>
                  <a:pt x="8886368" y="3280831"/>
                </a:lnTo>
                <a:lnTo>
                  <a:pt x="0" y="3280831"/>
                </a:lnTo>
                <a:lnTo>
                  <a:pt x="0" y="402071"/>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29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A8943-5475-45C0-B6B6-7E5D2476E944}"/>
              </a:ext>
            </a:extLst>
          </p:cNvPr>
          <p:cNvSpPr>
            <a:spLocks noGrp="1"/>
          </p:cNvSpPr>
          <p:nvPr>
            <p:ph type="title"/>
          </p:nvPr>
        </p:nvSpPr>
        <p:spPr/>
        <p:txBody>
          <a:bodyPr/>
          <a:lstStyle/>
          <a:p>
            <a:r>
              <a:rPr lang="de-AT" dirty="0"/>
              <a:t>Vorteile von wix</a:t>
            </a:r>
          </a:p>
        </p:txBody>
      </p:sp>
      <p:sp>
        <p:nvSpPr>
          <p:cNvPr id="3" name="Inhaltsplatzhalter 2">
            <a:extLst>
              <a:ext uri="{FF2B5EF4-FFF2-40B4-BE49-F238E27FC236}">
                <a16:creationId xmlns:a16="http://schemas.microsoft.com/office/drawing/2014/main" id="{A1973EB1-5405-4113-BD78-26F072D1748E}"/>
              </a:ext>
            </a:extLst>
          </p:cNvPr>
          <p:cNvSpPr>
            <a:spLocks noGrp="1"/>
          </p:cNvSpPr>
          <p:nvPr>
            <p:ph idx="1"/>
          </p:nvPr>
        </p:nvSpPr>
        <p:spPr/>
        <p:txBody>
          <a:bodyPr/>
          <a:lstStyle/>
          <a:p>
            <a:r>
              <a:rPr lang="de-AT" dirty="0"/>
              <a:t>Sehr große Auswahl an Designvorlagen</a:t>
            </a:r>
          </a:p>
          <a:p>
            <a:r>
              <a:rPr lang="de-AT" dirty="0"/>
              <a:t>Der „innovativste“ Drag-and-Drop Website Baukasten</a:t>
            </a:r>
          </a:p>
          <a:p>
            <a:r>
              <a:rPr lang="de-AT" dirty="0"/>
              <a:t>Guter Kundensupport</a:t>
            </a:r>
          </a:p>
          <a:p>
            <a:endParaRPr lang="de-AT" dirty="0"/>
          </a:p>
        </p:txBody>
      </p:sp>
    </p:spTree>
    <p:extLst>
      <p:ext uri="{BB962C8B-B14F-4D97-AF65-F5344CB8AC3E}">
        <p14:creationId xmlns:p14="http://schemas.microsoft.com/office/powerpoint/2010/main" val="39137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05DD74-E874-4BC2-8149-5DC7783C1B06}"/>
              </a:ext>
            </a:extLst>
          </p:cNvPr>
          <p:cNvSpPr>
            <a:spLocks noGrp="1"/>
          </p:cNvSpPr>
          <p:nvPr>
            <p:ph type="title"/>
          </p:nvPr>
        </p:nvSpPr>
        <p:spPr/>
        <p:txBody>
          <a:bodyPr/>
          <a:lstStyle/>
          <a:p>
            <a:r>
              <a:rPr lang="de-AT" dirty="0"/>
              <a:t>Nachteile von wix</a:t>
            </a:r>
          </a:p>
        </p:txBody>
      </p:sp>
      <p:sp>
        <p:nvSpPr>
          <p:cNvPr id="3" name="Inhaltsplatzhalter 2">
            <a:extLst>
              <a:ext uri="{FF2B5EF4-FFF2-40B4-BE49-F238E27FC236}">
                <a16:creationId xmlns:a16="http://schemas.microsoft.com/office/drawing/2014/main" id="{56EBD0C8-9EBE-448D-90AE-1F281FDB9E72}"/>
              </a:ext>
            </a:extLst>
          </p:cNvPr>
          <p:cNvSpPr>
            <a:spLocks noGrp="1"/>
          </p:cNvSpPr>
          <p:nvPr>
            <p:ph idx="1"/>
          </p:nvPr>
        </p:nvSpPr>
        <p:spPr/>
        <p:txBody>
          <a:bodyPr/>
          <a:lstStyle/>
          <a:p>
            <a:r>
              <a:rPr lang="de-AT" dirty="0"/>
              <a:t>Man kann Designvorlagen nicht austauschen bzw. ändern</a:t>
            </a:r>
          </a:p>
          <a:p>
            <a:r>
              <a:rPr lang="de-AT" dirty="0"/>
              <a:t>Man hat nicht viel Designfreiheit</a:t>
            </a:r>
          </a:p>
          <a:p>
            <a:r>
              <a:rPr lang="de-AT" dirty="0"/>
              <a:t>Eher für kleine Hotels und Unternehmen</a:t>
            </a:r>
          </a:p>
          <a:p>
            <a:endParaRPr lang="de-AT" dirty="0"/>
          </a:p>
        </p:txBody>
      </p:sp>
    </p:spTree>
    <p:extLst>
      <p:ext uri="{BB962C8B-B14F-4D97-AF65-F5344CB8AC3E}">
        <p14:creationId xmlns:p14="http://schemas.microsoft.com/office/powerpoint/2010/main" val="2826236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681A9-F759-4D32-915D-6F7FF33D39D1}"/>
              </a:ext>
            </a:extLst>
          </p:cNvPr>
          <p:cNvSpPr>
            <a:spLocks noGrp="1"/>
          </p:cNvSpPr>
          <p:nvPr>
            <p:ph type="title"/>
          </p:nvPr>
        </p:nvSpPr>
        <p:spPr/>
        <p:txBody>
          <a:bodyPr/>
          <a:lstStyle/>
          <a:p>
            <a:r>
              <a:rPr lang="de-AT" dirty="0"/>
              <a:t>Zielgruppen für wix</a:t>
            </a:r>
          </a:p>
        </p:txBody>
      </p:sp>
      <p:sp>
        <p:nvSpPr>
          <p:cNvPr id="3" name="Inhaltsplatzhalter 2">
            <a:extLst>
              <a:ext uri="{FF2B5EF4-FFF2-40B4-BE49-F238E27FC236}">
                <a16:creationId xmlns:a16="http://schemas.microsoft.com/office/drawing/2014/main" id="{6E151774-477A-4FC5-882E-3BF72BA34EF7}"/>
              </a:ext>
            </a:extLst>
          </p:cNvPr>
          <p:cNvSpPr>
            <a:spLocks noGrp="1"/>
          </p:cNvSpPr>
          <p:nvPr>
            <p:ph idx="1"/>
          </p:nvPr>
        </p:nvSpPr>
        <p:spPr/>
        <p:txBody>
          <a:bodyPr/>
          <a:lstStyle/>
          <a:p>
            <a:pPr algn="l">
              <a:buFont typeface="Arial" panose="020B0604020202020204" pitchFamily="34" charset="0"/>
              <a:buChar char="•"/>
            </a:pPr>
            <a:r>
              <a:rPr lang="de-DE" b="0" i="0" dirty="0">
                <a:solidFill>
                  <a:schemeClr val="bg1">
                    <a:lumMod val="75000"/>
                    <a:lumOff val="25000"/>
                  </a:schemeClr>
                </a:solidFill>
                <a:effectLst/>
                <a:latin typeface="Lato"/>
              </a:rPr>
              <a:t>Kleinunternehmen</a:t>
            </a:r>
          </a:p>
          <a:p>
            <a:pPr algn="l">
              <a:buFont typeface="Arial" panose="020B0604020202020204" pitchFamily="34" charset="0"/>
              <a:buChar char="•"/>
            </a:pPr>
            <a:r>
              <a:rPr lang="de-DE" b="0" i="0" strike="noStrike" dirty="0">
                <a:solidFill>
                  <a:schemeClr val="bg1">
                    <a:lumMod val="75000"/>
                    <a:lumOff val="25000"/>
                  </a:schemeClr>
                </a:solidFill>
                <a:effectLst/>
                <a:latin typeface="Lato"/>
              </a:rPr>
              <a:t>Cafés und Restaurants</a:t>
            </a:r>
            <a:endParaRPr lang="de-DE" b="0" i="0" dirty="0">
              <a:solidFill>
                <a:schemeClr val="bg1">
                  <a:lumMod val="75000"/>
                  <a:lumOff val="25000"/>
                </a:schemeClr>
              </a:solidFill>
              <a:effectLst/>
              <a:latin typeface="Lato"/>
            </a:endParaRPr>
          </a:p>
          <a:p>
            <a:pPr algn="l">
              <a:buFont typeface="Arial" panose="020B0604020202020204" pitchFamily="34" charset="0"/>
              <a:buChar char="•"/>
            </a:pPr>
            <a:r>
              <a:rPr lang="de-DE" b="0" i="0" strike="noStrike" dirty="0">
                <a:solidFill>
                  <a:schemeClr val="bg1">
                    <a:lumMod val="75000"/>
                    <a:lumOff val="25000"/>
                  </a:schemeClr>
                </a:solidFill>
                <a:effectLst/>
                <a:latin typeface="Lato"/>
              </a:rPr>
              <a:t>Hotel- und Gastgewerbe</a:t>
            </a:r>
            <a:endParaRPr lang="de-DE" b="0" i="0" dirty="0">
              <a:solidFill>
                <a:schemeClr val="bg1">
                  <a:lumMod val="75000"/>
                  <a:lumOff val="25000"/>
                </a:schemeClr>
              </a:solidFill>
              <a:effectLst/>
              <a:latin typeface="Lato"/>
            </a:endParaRPr>
          </a:p>
          <a:p>
            <a:pPr algn="l">
              <a:buFont typeface="Arial" panose="020B0604020202020204" pitchFamily="34" charset="0"/>
              <a:buChar char="•"/>
            </a:pPr>
            <a:r>
              <a:rPr lang="de-DE" b="0" i="0" strike="noStrike" dirty="0">
                <a:solidFill>
                  <a:schemeClr val="bg1">
                    <a:lumMod val="75000"/>
                    <a:lumOff val="25000"/>
                  </a:schemeClr>
                </a:solidFill>
                <a:effectLst/>
                <a:latin typeface="Lato"/>
              </a:rPr>
              <a:t>Musiker</a:t>
            </a:r>
            <a:endParaRPr lang="de-DE" b="0" i="0" dirty="0">
              <a:solidFill>
                <a:schemeClr val="bg1">
                  <a:lumMod val="75000"/>
                  <a:lumOff val="25000"/>
                </a:schemeClr>
              </a:solidFill>
              <a:effectLst/>
              <a:latin typeface="Lato"/>
            </a:endParaRPr>
          </a:p>
          <a:p>
            <a:pPr algn="l">
              <a:buFont typeface="Arial" panose="020B0604020202020204" pitchFamily="34" charset="0"/>
              <a:buChar char="•"/>
            </a:pPr>
            <a:r>
              <a:rPr lang="de-DE" b="0" i="0" strike="noStrike" dirty="0">
                <a:solidFill>
                  <a:schemeClr val="bg1">
                    <a:lumMod val="75000"/>
                    <a:lumOff val="25000"/>
                  </a:schemeClr>
                </a:solidFill>
                <a:effectLst/>
                <a:latin typeface="Lato"/>
              </a:rPr>
              <a:t>Fotografen</a:t>
            </a:r>
            <a:endParaRPr lang="de-DE" b="0" i="0" dirty="0">
              <a:solidFill>
                <a:schemeClr val="bg1">
                  <a:lumMod val="75000"/>
                  <a:lumOff val="25000"/>
                </a:schemeClr>
              </a:solidFill>
              <a:effectLst/>
              <a:latin typeface="Lato"/>
            </a:endParaRPr>
          </a:p>
          <a:p>
            <a:pPr algn="l">
              <a:buFont typeface="Arial" panose="020B0604020202020204" pitchFamily="34" charset="0"/>
              <a:buChar char="•"/>
            </a:pPr>
            <a:r>
              <a:rPr lang="de-DE" b="0" i="0" dirty="0">
                <a:solidFill>
                  <a:schemeClr val="bg1">
                    <a:lumMod val="75000"/>
                    <a:lumOff val="25000"/>
                  </a:schemeClr>
                </a:solidFill>
                <a:effectLst/>
                <a:latin typeface="Lato"/>
              </a:rPr>
              <a:t>Grafikdesigner</a:t>
            </a:r>
          </a:p>
          <a:p>
            <a:endParaRPr lang="de-AT" dirty="0"/>
          </a:p>
        </p:txBody>
      </p:sp>
    </p:spTree>
    <p:extLst>
      <p:ext uri="{BB962C8B-B14F-4D97-AF65-F5344CB8AC3E}">
        <p14:creationId xmlns:p14="http://schemas.microsoft.com/office/powerpoint/2010/main" val="867726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4939F-2C3F-4ACE-AB38-8C1880778A8B}"/>
              </a:ext>
            </a:extLst>
          </p:cNvPr>
          <p:cNvSpPr>
            <a:spLocks noGrp="1"/>
          </p:cNvSpPr>
          <p:nvPr>
            <p:ph type="title"/>
          </p:nvPr>
        </p:nvSpPr>
        <p:spPr/>
        <p:txBody>
          <a:bodyPr/>
          <a:lstStyle/>
          <a:p>
            <a:r>
              <a:rPr lang="de-AT" dirty="0"/>
              <a:t>Warum wix</a:t>
            </a:r>
          </a:p>
        </p:txBody>
      </p:sp>
      <p:sp>
        <p:nvSpPr>
          <p:cNvPr id="3" name="Inhaltsplatzhalter 2">
            <a:extLst>
              <a:ext uri="{FF2B5EF4-FFF2-40B4-BE49-F238E27FC236}">
                <a16:creationId xmlns:a16="http://schemas.microsoft.com/office/drawing/2014/main" id="{E558805C-2A10-4B58-B514-04A5E0B60BFB}"/>
              </a:ext>
            </a:extLst>
          </p:cNvPr>
          <p:cNvSpPr>
            <a:spLocks noGrp="1"/>
          </p:cNvSpPr>
          <p:nvPr>
            <p:ph idx="1"/>
          </p:nvPr>
        </p:nvSpPr>
        <p:spPr/>
        <p:txBody>
          <a:bodyPr/>
          <a:lstStyle/>
          <a:p>
            <a:r>
              <a:rPr lang="de-AT" dirty="0"/>
              <a:t>Wix hat einen sehr guten Kundensupport und sehr gute Bewertungen auf vielen anderen Websites. Wix ist leicht zu bedienen und man kann sich dort auch einen eigenen online Shop aufbauen.</a:t>
            </a:r>
          </a:p>
        </p:txBody>
      </p:sp>
    </p:spTree>
    <p:extLst>
      <p:ext uri="{BB962C8B-B14F-4D97-AF65-F5344CB8AC3E}">
        <p14:creationId xmlns:p14="http://schemas.microsoft.com/office/powerpoint/2010/main" val="290341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8853E8-B21B-46DB-9421-D6790B4D2EA3}"/>
              </a:ext>
            </a:extLst>
          </p:cNvPr>
          <p:cNvSpPr>
            <a:spLocks noGrp="1"/>
          </p:cNvSpPr>
          <p:nvPr>
            <p:ph type="title"/>
          </p:nvPr>
        </p:nvSpPr>
        <p:spPr/>
        <p:txBody>
          <a:bodyPr/>
          <a:lstStyle/>
          <a:p>
            <a:r>
              <a:rPr lang="de-AT" dirty="0"/>
              <a:t>Warum CMS?</a:t>
            </a:r>
          </a:p>
        </p:txBody>
      </p:sp>
      <p:sp>
        <p:nvSpPr>
          <p:cNvPr id="3" name="Inhaltsplatzhalter 2">
            <a:extLst>
              <a:ext uri="{FF2B5EF4-FFF2-40B4-BE49-F238E27FC236}">
                <a16:creationId xmlns:a16="http://schemas.microsoft.com/office/drawing/2014/main" id="{0176FA5D-6B86-4E37-8197-FE376DFC3412}"/>
              </a:ext>
            </a:extLst>
          </p:cNvPr>
          <p:cNvSpPr>
            <a:spLocks noGrp="1"/>
          </p:cNvSpPr>
          <p:nvPr>
            <p:ph idx="1"/>
          </p:nvPr>
        </p:nvSpPr>
        <p:spPr/>
        <p:txBody>
          <a:bodyPr/>
          <a:lstStyle/>
          <a:p>
            <a:r>
              <a:rPr lang="de-AT" dirty="0"/>
              <a:t>Ein CMS ist angenehm, für viele Einzelunternehmen bzw. Startups, die noch nicht so viel Geld haben und sich nicht mit HTML und CSS auskennen. </a:t>
            </a:r>
          </a:p>
        </p:txBody>
      </p:sp>
    </p:spTree>
    <p:extLst>
      <p:ext uri="{BB962C8B-B14F-4D97-AF65-F5344CB8AC3E}">
        <p14:creationId xmlns:p14="http://schemas.microsoft.com/office/powerpoint/2010/main" val="329957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DCFBD-84EC-46FE-AE12-190DBCB61592}"/>
              </a:ext>
            </a:extLst>
          </p:cNvPr>
          <p:cNvSpPr>
            <a:spLocks noGrp="1"/>
          </p:cNvSpPr>
          <p:nvPr>
            <p:ph type="title"/>
          </p:nvPr>
        </p:nvSpPr>
        <p:spPr/>
        <p:txBody>
          <a:bodyPr/>
          <a:lstStyle/>
          <a:p>
            <a:r>
              <a:rPr lang="de-AT" dirty="0"/>
              <a:t>Fazit</a:t>
            </a:r>
          </a:p>
        </p:txBody>
      </p:sp>
      <p:sp>
        <p:nvSpPr>
          <p:cNvPr id="3" name="Inhaltsplatzhalter 2">
            <a:extLst>
              <a:ext uri="{FF2B5EF4-FFF2-40B4-BE49-F238E27FC236}">
                <a16:creationId xmlns:a16="http://schemas.microsoft.com/office/drawing/2014/main" id="{EB467C7C-B0E1-410E-8FB2-13633A14E04E}"/>
              </a:ext>
            </a:extLst>
          </p:cNvPr>
          <p:cNvSpPr>
            <a:spLocks noGrp="1"/>
          </p:cNvSpPr>
          <p:nvPr>
            <p:ph idx="1"/>
          </p:nvPr>
        </p:nvSpPr>
        <p:spPr/>
        <p:txBody>
          <a:bodyPr/>
          <a:lstStyle/>
          <a:p>
            <a:r>
              <a:rPr lang="de-AT" dirty="0"/>
              <a:t>Ich persönlich würde kein CMS verwenden, da ich selbst über HTML und CSS Kenntnisse verfüge, aber ich finde es dennoch eine gute Möglichkeit, auch für Startups, für wenig Geld eine tolle </a:t>
            </a:r>
            <a:r>
              <a:rPr lang="de-AT"/>
              <a:t>eigene Website zu erstellen</a:t>
            </a:r>
            <a:endParaRPr lang="de-AT" dirty="0"/>
          </a:p>
        </p:txBody>
      </p:sp>
    </p:spTree>
    <p:extLst>
      <p:ext uri="{BB962C8B-B14F-4D97-AF65-F5344CB8AC3E}">
        <p14:creationId xmlns:p14="http://schemas.microsoft.com/office/powerpoint/2010/main" val="2094989703"/>
      </p:ext>
    </p:extLst>
  </p:cSld>
  <p:clrMapOvr>
    <a:masterClrMapping/>
  </p:clrMapOvr>
</p:sld>
</file>

<file path=ppt/theme/theme1.xml><?xml version="1.0" encoding="utf-8"?>
<a:theme xmlns:a="http://schemas.openxmlformats.org/drawingml/2006/main" name="Segment">
  <a:themeElements>
    <a:clrScheme name="Segment">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gmen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gment">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0</TotalTime>
  <Words>177</Words>
  <Application>Microsoft Office PowerPoint</Application>
  <PresentationFormat>Breitbild</PresentationFormat>
  <Paragraphs>24</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Century Gothic</vt:lpstr>
      <vt:lpstr>Lato</vt:lpstr>
      <vt:lpstr>Wingdings 3</vt:lpstr>
      <vt:lpstr>Segment</vt:lpstr>
      <vt:lpstr>Vorteile und Nachteile von Content Management Systemen (CMS)</vt:lpstr>
      <vt:lpstr>Ich werde heute das CMS Wix vorstellen</vt:lpstr>
      <vt:lpstr>Vorteile von wix</vt:lpstr>
      <vt:lpstr>Nachteile von wix</vt:lpstr>
      <vt:lpstr>Zielgruppen für wix</vt:lpstr>
      <vt:lpstr>Warum wix</vt:lpstr>
      <vt:lpstr>Warum CMS?</vt:lpstr>
      <vt:lpstr>Fazit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Vorteile und Nachteile von Content Management Systemen (CMS)</dc:title>
  <dc:creator>Wolf Nikolaus, SchülerIn</dc:creator>
  <cp:lastModifiedBy>Wolf Nikolaus, SchülerIn</cp:lastModifiedBy>
  <cp:revision>7</cp:revision>
  <dcterms:created xsi:type="dcterms:W3CDTF">2020-09-24T16:41:35Z</dcterms:created>
  <dcterms:modified xsi:type="dcterms:W3CDTF">2020-09-24T17:02:30Z</dcterms:modified>
</cp:coreProperties>
</file>